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9"/>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04" r:id="rId32"/>
    <p:sldId id="284" r:id="rId33"/>
    <p:sldId id="285" r:id="rId34"/>
    <p:sldId id="303" r:id="rId35"/>
    <p:sldId id="286" r:id="rId36"/>
    <p:sldId id="287" r:id="rId37"/>
    <p:sldId id="288" r:id="rId38"/>
    <p:sldId id="289" r:id="rId39"/>
    <p:sldId id="302" r:id="rId40"/>
    <p:sldId id="291" r:id="rId41"/>
    <p:sldId id="292" r:id="rId42"/>
    <p:sldId id="293" r:id="rId43"/>
    <p:sldId id="294" r:id="rId44"/>
    <p:sldId id="295" r:id="rId45"/>
    <p:sldId id="296" r:id="rId46"/>
    <p:sldId id="297" r:id="rId47"/>
    <p:sldId id="298"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Karla" pitchFamily="2" charset="77"/>
      <p:regular r:id="rId54"/>
      <p:bold r:id="rId55"/>
      <p:italic r:id="rId56"/>
      <p:boldItalic r:id="rId57"/>
    </p:embeddedFont>
    <p:embeddedFont>
      <p:font typeface="Merriweather" pitchFamily="2" charset="77"/>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85250"/>
  </p:normalViewPr>
  <p:slideViewPr>
    <p:cSldViewPr snapToGrid="0">
      <p:cViewPr varScale="1">
        <p:scale>
          <a:sx n="92" d="100"/>
          <a:sy n="92" d="100"/>
        </p:scale>
        <p:origin x="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Challenges:</a:t>
            </a:r>
            <a:endParaRPr b="1" dirty="0">
              <a:solidFill>
                <a:srgbClr val="3F3F3F"/>
              </a:solidFill>
            </a:endParaRP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Guidelines for Code Collaboration</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Resolving "It Works on My Machine" Issues </a:t>
            </a:r>
            <a:r>
              <a:rPr lang="en-US" dirty="0"/>
              <a:t>¯\_(</a:t>
            </a:r>
            <a:r>
              <a:rPr lang="en-US" dirty="0" err="1"/>
              <a:t>ツ</a:t>
            </a:r>
            <a:r>
              <a:rPr lang="en-US" dirty="0"/>
              <a:t>)_/¯</a:t>
            </a:r>
            <a:endParaRPr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t>DevOps is a practice that brings together software development (Dev) and operations (Ops) to streamline the process for better productivity and shorten development life cycle</a:t>
            </a:r>
            <a:endParaRPr sz="2400" dirty="0"/>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t>MLOps</a:t>
            </a:r>
            <a:r>
              <a:rPr lang="en-US" sz="2400" dirty="0"/>
              <a:t> is a practice that brings together </a:t>
            </a:r>
            <a:r>
              <a:rPr lang="en-US" sz="2400" dirty="0">
                <a:solidFill>
                  <a:schemeClr val="accent1"/>
                </a:solidFill>
              </a:rPr>
              <a:t>machine learning or</a:t>
            </a:r>
            <a:r>
              <a:rPr lang="en-US" sz="2400" dirty="0">
                <a:solidFill>
                  <a:srgbClr val="3F3F3F"/>
                </a:solidFill>
              </a:rPr>
              <a:t> </a:t>
            </a:r>
            <a:r>
              <a:rPr lang="en-US" sz="2400" dirty="0">
                <a:solidFill>
                  <a:schemeClr val="accent1"/>
                </a:solidFill>
              </a:rPr>
              <a:t>deep learning</a:t>
            </a:r>
            <a:r>
              <a:rPr lang="en-US" sz="2400" dirty="0">
                <a:solidFill>
                  <a:srgbClr val="3F3F3F"/>
                </a:solidFill>
              </a:rPr>
              <a:t> model development, </a:t>
            </a:r>
            <a:r>
              <a:rPr lang="en-US" sz="2400" dirty="0">
                <a:solidFill>
                  <a:schemeClr val="accent1"/>
                </a:solidFill>
              </a:rPr>
              <a:t>application</a:t>
            </a:r>
            <a:r>
              <a:rPr lang="en-US" sz="2400" dirty="0">
                <a:solidFill>
                  <a:srgbClr val="3F3F3F"/>
                </a:solidFill>
              </a:rPr>
              <a:t> development, and </a:t>
            </a:r>
            <a:r>
              <a:rPr lang="en-US" sz="2400" dirty="0">
                <a:solidFill>
                  <a:schemeClr val="accent1"/>
                </a:solidFill>
              </a:rPr>
              <a:t>operations</a:t>
            </a:r>
            <a:r>
              <a:rPr lang="en-US" sz="2400" dirty="0"/>
              <a:t> together to streamline the interaction between the three and simplify the machine learning life cycle</a:t>
            </a:r>
            <a:endParaRPr sz="2400" dirty="0"/>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rapids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8122218" y="4353103"/>
            <a:ext cx="3210800"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2970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Andrew Smith</a:t>
            </a:r>
            <a:endParaRPr sz="2500"/>
          </a:p>
          <a:p>
            <a:pPr marL="0" lvl="0" indent="0" algn="l" rtl="0">
              <a:spcBef>
                <a:spcPts val="0"/>
              </a:spcBef>
              <a:spcAft>
                <a:spcPts val="0"/>
              </a:spcAft>
              <a:buNone/>
            </a:pPr>
            <a:r>
              <a:rPr lang="en-US" sz="1500"/>
              <a:t>Passionate about using machines to model and assist the human creative process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Has produced concerts on five different continents </a:t>
            </a:r>
            <a:endParaRPr sz="1500"/>
          </a:p>
        </p:txBody>
      </p:sp>
      <p:sp>
        <p:nvSpPr>
          <p:cNvPr id="854" name="Google Shape;854;p27"/>
          <p:cNvSpPr txBox="1"/>
          <p:nvPr/>
        </p:nvSpPr>
        <p:spPr>
          <a:xfrm>
            <a:off x="5192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Rashmi Banthia</a:t>
            </a:r>
            <a:endParaRPr sz="2500"/>
          </a:p>
          <a:p>
            <a:pPr marL="0" lvl="0" indent="0" algn="l" rtl="0">
              <a:spcBef>
                <a:spcPts val="0"/>
              </a:spcBef>
              <a:spcAft>
                <a:spcPts val="0"/>
              </a:spcAft>
              <a:buClr>
                <a:schemeClr val="dk1"/>
              </a:buClr>
              <a:buSzPts val="1100"/>
              <a:buFont typeface="Arial"/>
              <a:buNone/>
            </a:pPr>
            <a:r>
              <a:rPr lang="en-US" sz="1500">
                <a:solidFill>
                  <a:schemeClr val="dk1"/>
                </a:solidFill>
              </a:rPr>
              <a:t>TF for many Data Science classes here at Harvard including CS109A/B.</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Fun Fact: Enjoys kaggle competitions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4205743" y="4349750"/>
            <a:ext cx="28449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sz="2500" dirty="0"/>
          </a:p>
          <a:p>
            <a:pPr marL="0" lvl="0" indent="0" algn="l" rtl="0">
              <a:spcBef>
                <a:spcPts val="0"/>
              </a:spcBef>
              <a:spcAft>
                <a:spcPts val="0"/>
              </a:spcAft>
              <a:buNone/>
            </a:pP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a:t>
            </a:r>
            <a:endParaRPr sz="1500" dirty="0"/>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80700" y="4349750"/>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925470" y="4313522"/>
            <a:ext cx="3657029" cy="25391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600" b="0" i="0" dirty="0">
                <a:solidFill>
                  <a:schemeClr val="tx1">
                    <a:lumMod val="75000"/>
                    <a:lumOff val="25000"/>
                  </a:schemeClr>
                </a:solidFill>
                <a:effectLst/>
                <a:latin typeface="Slack-Lato"/>
              </a:rPr>
              <a:t>Deep Learning Researcher and Student. Developing online language learning spaces for the Northeastern Neo-Aramaic dialects </a:t>
            </a:r>
          </a:p>
          <a:p>
            <a:pPr marL="0" lvl="0" indent="0" algn="l" rtl="0">
              <a:spcBef>
                <a:spcPts val="0"/>
              </a:spcBef>
              <a:spcAft>
                <a:spcPts val="0"/>
              </a:spcAft>
              <a:buNone/>
            </a:pPr>
            <a:endParaRPr lang="en-US" sz="1600" dirty="0">
              <a:solidFill>
                <a:schemeClr val="tx1">
                  <a:lumMod val="75000"/>
                  <a:lumOff val="25000"/>
                </a:schemeClr>
              </a:solidFill>
              <a:latin typeface="Slack-Lato"/>
            </a:endParaRPr>
          </a:p>
          <a:p>
            <a:pPr marL="0" lvl="0" indent="0" algn="l" rtl="0">
              <a:spcBef>
                <a:spcPts val="0"/>
              </a:spcBef>
              <a:spcAft>
                <a:spcPts val="0"/>
              </a:spcAft>
              <a:buNone/>
            </a:pPr>
            <a:r>
              <a:rPr lang="en-US" sz="1600" b="0" i="0" dirty="0">
                <a:solidFill>
                  <a:schemeClr val="tx1">
                    <a:lumMod val="75000"/>
                    <a:lumOff val="25000"/>
                  </a:schemeClr>
                </a:solidFill>
                <a:effectLst/>
                <a:latin typeface="Slack-Lato"/>
              </a:rPr>
              <a:t>Fun Fact: You can concatenate </a:t>
            </a:r>
            <a:r>
              <a:rPr lang="en-US" sz="1600" b="0" i="0" dirty="0" err="1">
                <a:solidFill>
                  <a:schemeClr val="tx1">
                    <a:lumMod val="75000"/>
                    <a:lumOff val="25000"/>
                  </a:schemeClr>
                </a:solidFill>
                <a:effectLst/>
                <a:latin typeface="Slack-Lato"/>
              </a:rPr>
              <a:t>ChatGPT</a:t>
            </a:r>
            <a:r>
              <a:rPr lang="en-US" sz="1600" b="0" i="0" dirty="0">
                <a:solidFill>
                  <a:schemeClr val="tx1">
                    <a:lumMod val="75000"/>
                    <a:lumOff val="25000"/>
                  </a:schemeClr>
                </a:solidFill>
                <a:effectLst/>
                <a:latin typeface="Slack-Lato"/>
              </a:rPr>
              <a:t> onto a morphological parser to perform zero-shot translation on Neo-Aramaic</a:t>
            </a:r>
            <a:endParaRPr sz="1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645150" y="1253324"/>
            <a:ext cx="10515600" cy="52323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Modules:</a:t>
            </a:r>
            <a:endParaRPr b="1" dirty="0">
              <a:solidFill>
                <a:srgbClr val="3F3F3F"/>
              </a:solidFill>
            </a:endParaRPr>
          </a:p>
          <a:p>
            <a:pPr marL="457200" lvl="0" indent="-368300" algn="l" rtl="0">
              <a:spcBef>
                <a:spcPts val="560"/>
              </a:spcBef>
              <a:spcAft>
                <a:spcPts val="0"/>
              </a:spcAft>
              <a:buSzPts val="2200"/>
              <a:buChar char="•"/>
            </a:pPr>
            <a:r>
              <a:rPr lang="en-US" sz="2200" dirty="0"/>
              <a:t>Virtual Environments and Virtual Machines</a:t>
            </a:r>
            <a:endParaRPr sz="2200" dirty="0"/>
          </a:p>
          <a:p>
            <a:pPr marL="457200" lvl="0" indent="-368300" algn="l" rtl="0">
              <a:spcBef>
                <a:spcPts val="0"/>
              </a:spcBef>
              <a:spcAft>
                <a:spcPts val="0"/>
              </a:spcAft>
              <a:buSzPts val="2200"/>
              <a:buChar char="•"/>
            </a:pPr>
            <a:r>
              <a:rPr lang="en-US" sz="2200" dirty="0"/>
              <a:t>Containers</a:t>
            </a:r>
            <a:endParaRPr sz="2200" dirty="0"/>
          </a:p>
          <a:p>
            <a:pPr marL="457200" lvl="0" indent="-368300" algn="l" rtl="0">
              <a:spcBef>
                <a:spcPts val="0"/>
              </a:spcBef>
              <a:spcAft>
                <a:spcPts val="0"/>
              </a:spcAft>
              <a:buSzPts val="2200"/>
              <a:buChar char="•"/>
            </a:pPr>
            <a:r>
              <a:rPr lang="en-US" sz="2200" dirty="0"/>
              <a:t>Data</a:t>
            </a:r>
            <a:endParaRPr sz="2200" dirty="0"/>
          </a:p>
          <a:p>
            <a:pPr marL="457200" lvl="0" indent="-368300" algn="l" rtl="0">
              <a:spcBef>
                <a:spcPts val="0"/>
              </a:spcBef>
              <a:spcAft>
                <a:spcPts val="0"/>
              </a:spcAft>
              <a:buSzPts val="2200"/>
              <a:buChar char="•"/>
            </a:pPr>
            <a:r>
              <a:rPr lang="en-US" sz="2200" dirty="0"/>
              <a:t>Model</a:t>
            </a:r>
            <a:endParaRPr sz="2200" dirty="0"/>
          </a:p>
          <a:p>
            <a:pPr marL="457200" lvl="0" indent="-368300" algn="l" rtl="0">
              <a:spcBef>
                <a:spcPts val="0"/>
              </a:spcBef>
              <a:spcAft>
                <a:spcPts val="0"/>
              </a:spcAft>
              <a:buSzPts val="2200"/>
              <a:buChar char="•"/>
            </a:pPr>
            <a:r>
              <a:rPr lang="en-US" sz="2200" dirty="0"/>
              <a:t>ML Workflow Management</a:t>
            </a:r>
            <a:endParaRPr sz="2200" dirty="0"/>
          </a:p>
          <a:p>
            <a:pPr marL="457200" lvl="0" indent="-368300" algn="l" rtl="0">
              <a:spcBef>
                <a:spcPts val="0"/>
              </a:spcBef>
              <a:spcAft>
                <a:spcPts val="0"/>
              </a:spcAft>
              <a:buSzPts val="2200"/>
              <a:buChar char="•"/>
            </a:pPr>
            <a:r>
              <a:rPr lang="en-US" sz="2200" dirty="0"/>
              <a:t>App Development</a:t>
            </a:r>
            <a:endParaRPr sz="2200" dirty="0"/>
          </a:p>
          <a:p>
            <a:pPr marL="457200" lvl="0" indent="-368300" algn="l" rtl="0">
              <a:spcBef>
                <a:spcPts val="0"/>
              </a:spcBef>
              <a:spcAft>
                <a:spcPts val="0"/>
              </a:spcAft>
              <a:buSzPts val="2200"/>
              <a:buChar char="•"/>
            </a:pPr>
            <a:r>
              <a:rPr lang="en-US" sz="2200" dirty="0"/>
              <a:t>Scaling &amp; Deployment</a:t>
            </a:r>
            <a:endParaRPr sz="2200" dirty="0"/>
          </a:p>
          <a:p>
            <a:pPr marL="0" lvl="0" indent="0" algn="l" rtl="0">
              <a:spcBef>
                <a:spcPts val="560"/>
              </a:spcBef>
              <a:spcAft>
                <a:spcPts val="0"/>
              </a:spcAft>
              <a:buNone/>
            </a:pPr>
            <a:endParaRPr sz="2200" dirty="0"/>
          </a:p>
          <a:p>
            <a:pPr marL="0" lvl="0" indent="0" algn="l" rtl="0">
              <a:spcBef>
                <a:spcPts val="560"/>
              </a:spcBef>
              <a:spcAft>
                <a:spcPts val="0"/>
              </a:spcAft>
              <a:buNone/>
            </a:pPr>
            <a:r>
              <a:rPr lang="en-US" b="1" dirty="0">
                <a:solidFill>
                  <a:srgbClr val="3F3F3F"/>
                </a:solidFill>
              </a:rPr>
              <a:t>Activities:</a:t>
            </a:r>
            <a:endParaRPr b="1" dirty="0">
              <a:solidFill>
                <a:srgbClr val="3F3F3F"/>
              </a:solidFill>
            </a:endParaRPr>
          </a:p>
          <a:p>
            <a:pPr marL="0" lvl="0" indent="0" algn="l" rtl="0">
              <a:spcBef>
                <a:spcPts val="560"/>
              </a:spcBef>
              <a:spcAft>
                <a:spcPts val="0"/>
              </a:spcAft>
              <a:buNone/>
            </a:pPr>
            <a:r>
              <a:rPr lang="en-US" dirty="0"/>
              <a:t>	Two </a:t>
            </a:r>
            <a:r>
              <a:rPr lang="en-US" sz="2200" dirty="0"/>
              <a:t>lectures per week. </a:t>
            </a:r>
            <a:endParaRPr sz="2200"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Structure and Activities</a:t>
            </a:r>
            <a:endParaRPr/>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639263"/>
            <a:ext cx="405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There will be one reading assignment per week</a:t>
            </a:r>
            <a:endParaRPr sz="1600"/>
          </a:p>
        </p:txBody>
      </p:sp>
      <p:cxnSp>
        <p:nvCxnSpPr>
          <p:cNvPr id="894" name="Google Shape;894;p31"/>
          <p:cNvCxnSpPr>
            <a:stCxn id="893" idx="0"/>
          </p:cNvCxnSpPr>
          <p:nvPr/>
        </p:nvCxnSpPr>
        <p:spPr>
          <a:xfrm rot="10800000">
            <a:off x="4292400" y="4924663"/>
            <a:ext cx="171000" cy="71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1350900"/>
            <a:ext cx="8637300" cy="39711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a:solidFill>
                  <a:schemeClr val="dk1"/>
                </a:solidFill>
              </a:rPr>
              <a:t>Virtual Environments and Virtual Machines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Containers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Data</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Model</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ML Workflow Management</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App Development</a:t>
            </a:r>
            <a:endParaRPr sz="2800">
              <a:solidFill>
                <a:schemeClr val="dk1"/>
              </a:solidFill>
            </a:endParaRPr>
          </a:p>
          <a:p>
            <a:pPr marL="457200" lvl="0" indent="-406400" algn="l" rtl="0">
              <a:spcBef>
                <a:spcPts val="1000"/>
              </a:spcBef>
              <a:spcAft>
                <a:spcPts val="1000"/>
              </a:spcAft>
              <a:buClr>
                <a:schemeClr val="dk1"/>
              </a:buClr>
              <a:buSzPts val="2800"/>
              <a:buChar char="•"/>
            </a:pPr>
            <a:r>
              <a:rPr lang="en-US" sz="2800">
                <a:solidFill>
                  <a:schemeClr val="dk1"/>
                </a:solidFill>
              </a:rPr>
              <a:t>Scaling &amp; Deployment</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7396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will have is phone with him when he is in the forest. What if he could just take a picture of the mushrooms and and app could tell him what type of mushroom it is and weather it is poisonous or not</a:t>
            </a:r>
            <a:endParaRPr/>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Users:</a:t>
              </a:r>
              <a:r>
                <a:rPr lang="en-US" sz="1300">
                  <a:solidFill>
                    <a:srgbClr val="783F04"/>
                  </a:solidFill>
                </a:rPr>
                <a:t> Internal team</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Duration:</a:t>
              </a:r>
              <a:r>
                <a:rPr lang="en-US" sz="1300">
                  <a:solidFill>
                    <a:srgbClr val="783F04"/>
                  </a:solidFill>
                </a:rPr>
                <a:t> Days to few weeks</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Scrap mushroom data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images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new unseen mushrooms are predicted by the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Visualize model activations to analyse what the model is seeing</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dirty="0"/>
              <a:t>1. Lack of Commitment: This course demands full engagement with materials and projects.</a:t>
            </a:r>
          </a:p>
          <a:p>
            <a:pPr marL="342887" lvl="0" indent="-342887">
              <a:spcBef>
                <a:spcPts val="0"/>
              </a:spcBef>
              <a:buClr>
                <a:srgbClr val="3F3F3F"/>
              </a:buClr>
            </a:pPr>
            <a:endParaRPr lang="en-US" dirty="0"/>
          </a:p>
          <a:p>
            <a:pPr marL="0" lvl="0" indent="0">
              <a:spcBef>
                <a:spcPts val="0"/>
              </a:spcBef>
              <a:buClr>
                <a:srgbClr val="3F3F3F"/>
              </a:buClr>
              <a:buNone/>
            </a:pPr>
            <a:r>
              <a:rPr lang="en-US" dirty="0"/>
              <a:t>2. Expectation of a Traditional Lecture Format: This is a project-based course, with a focus on hands-on learning.</a:t>
            </a:r>
          </a:p>
          <a:p>
            <a:pPr marL="0" lvl="0" indent="0">
              <a:spcBef>
                <a:spcPts val="0"/>
              </a:spcBef>
              <a:buClr>
                <a:srgbClr val="3F3F3F"/>
              </a:buClr>
              <a:buNone/>
            </a:pPr>
            <a:endParaRPr lang="en-US" dirty="0"/>
          </a:p>
          <a:p>
            <a:pPr marL="0" lvl="0" indent="0">
              <a:spcBef>
                <a:spcPts val="0"/>
              </a:spcBef>
              <a:buClr>
                <a:srgbClr val="3F3F3F"/>
              </a:buClr>
              <a:buNone/>
            </a:pPr>
            <a:r>
              <a:rPr lang="en-US" dirty="0"/>
              <a:t>3. Limited Background in Prerequisites: If you are unfamiliar with key concepts from CS109A/B such as:</a:t>
            </a:r>
          </a:p>
          <a:p>
            <a:pPr marL="800087" lvl="1" indent="-342887">
              <a:spcBef>
                <a:spcPts val="0"/>
              </a:spcBef>
              <a:buClr>
                <a:srgbClr val="3F3F3F"/>
              </a:buClr>
            </a:pPr>
            <a:r>
              <a:rPr lang="en-US" dirty="0"/>
              <a:t>Basic Machine Learning</a:t>
            </a:r>
          </a:p>
          <a:p>
            <a:pPr marL="800087" lvl="1" indent="-342887">
              <a:spcBef>
                <a:spcPts val="0"/>
              </a:spcBef>
              <a:buClr>
                <a:srgbClr val="3F3F3F"/>
              </a:buClr>
            </a:pPr>
            <a:r>
              <a:rPr lang="en-US" dirty="0"/>
              <a:t>CNNs, RNNs, Autoencoders, GANs, etc.</a:t>
            </a:r>
          </a:p>
          <a:p>
            <a:pPr marL="800087" lvl="1" indent="-342887">
              <a:spcBef>
                <a:spcPts val="0"/>
              </a:spcBef>
              <a:buClr>
                <a:srgbClr val="3F3F3F"/>
              </a:buClr>
            </a:pPr>
            <a:r>
              <a:rPr lang="en-US" dirty="0"/>
              <a:t>Basic shell commands.</a:t>
            </a:r>
            <a:endParaRPr lang="en-US" dirty="0">
              <a:solidFill>
                <a:schemeClr val="tx1">
                  <a:lumMod val="75000"/>
                  <a:lumOff val="25000"/>
                </a:schemeClr>
              </a:solidFill>
            </a:endParaRP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dirty="0"/>
              <a:t>  </a:t>
            </a:r>
          </a:p>
          <a:p>
            <a:pPr marL="0" lvl="0" indent="0">
              <a:spcBef>
                <a:spcPts val="0"/>
              </a:spcBef>
              <a:buClr>
                <a:srgbClr val="3F3F3F"/>
              </a:buClr>
              <a:buNone/>
            </a:pPr>
            <a:r>
              <a:rPr lang="en-US"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dirty="0"/>
          </a:p>
          <a:p>
            <a:pPr marL="0" lvl="0" indent="0">
              <a:spcBef>
                <a:spcPts val="0"/>
              </a:spcBef>
              <a:buClr>
                <a:srgbClr val="3F3F3F"/>
              </a:buClr>
              <a:buNone/>
            </a:pPr>
            <a:r>
              <a:rPr lang="en-US" dirty="0"/>
              <a:t>5. Seeking a "Easy A": While project-based courses may seem easier, we hold rigorous evaluation standards.</a:t>
            </a:r>
            <a:endParaRPr lang="en-US" dirty="0">
              <a:solidFill>
                <a:schemeClr val="tx1">
                  <a:lumMod val="75000"/>
                  <a:lumOff val="25000"/>
                </a:schemeClr>
              </a:solidFill>
            </a:endParaRP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3757</Words>
  <Application>Microsoft Macintosh PowerPoint</Application>
  <PresentationFormat>Widescreen</PresentationFormat>
  <Paragraphs>660</Paragraphs>
  <Slides>47</Slides>
  <Notes>47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Söhne</vt:lpstr>
      <vt:lpstr>Roboto</vt:lpstr>
      <vt:lpstr>Slack-Lato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Course Structure and Activities</vt:lpstr>
      <vt:lpstr>Topics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cp:lastModifiedBy>Protopapas, Pavlos</cp:lastModifiedBy>
  <cp:revision>22</cp:revision>
  <dcterms:modified xsi:type="dcterms:W3CDTF">2023-09-04T19:44:18Z</dcterms:modified>
</cp:coreProperties>
</file>